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0"/>
  </p:handoutMasterIdLst>
  <p:sldIdLst>
    <p:sldId id="256" r:id="rId2"/>
    <p:sldId id="257" r:id="rId3"/>
    <p:sldId id="259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96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1" r:id="rId24"/>
    <p:sldId id="284" r:id="rId25"/>
    <p:sldId id="280" r:id="rId26"/>
    <p:sldId id="282" r:id="rId27"/>
    <p:sldId id="285" r:id="rId28"/>
    <p:sldId id="286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7" r:id="rId38"/>
    <p:sldId id="298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98" autoAdjust="0"/>
    <p:restoredTop sz="90929"/>
  </p:normalViewPr>
  <p:slideViewPr>
    <p:cSldViewPr>
      <p:cViewPr varScale="1">
        <p:scale>
          <a:sx n="67" d="100"/>
          <a:sy n="67" d="100"/>
        </p:scale>
        <p:origin x="-9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5794267-B7D1-436C-B57A-BC34B49974B5}" type="datetimeFigureOut">
              <a:rPr lang="en-US"/>
              <a:pPr>
                <a:defRPr/>
              </a:pPr>
              <a:t>1/13/2011</a:t>
            </a:fld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0C1DD79-865C-4C6A-83ED-461BE0180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E:\IMAGES\BORDERS\PREMIUM\ALP50011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37050"/>
            <a:ext cx="347186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 descr="E:\IMAGES\BORDERS\PREMIUM\ALP50012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2138" y="4330700"/>
            <a:ext cx="34718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 descr="E:\IMAGES\BORDERS\PREMIUM\ALP50010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150" y="0"/>
            <a:ext cx="33718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E:\IMAGES\BORDERS\PREMIUM\ALP50009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3718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66800" y="1295400"/>
            <a:ext cx="7010400" cy="2133600"/>
          </a:xfrm>
        </p:spPr>
        <p:txBody>
          <a:bodyPr/>
          <a:lstStyle>
            <a:lvl1pPr>
              <a:defRPr sz="7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814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B2F175B6-4A06-4FC0-9E5B-049C4BEF78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270FD-DAD3-4833-9CA8-1099FBF5F3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3069D-FAE0-4952-829D-5D764945F9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753C8-62D4-4A55-9A8E-40A5CDB39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1C678-A66E-4B61-B885-33B14B166A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8EF45-195B-4F1A-B34F-B581F0156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52075-AD55-440E-852E-0317F5FAFB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300A3-1D75-402D-B5D6-F3D60FADB1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983FD-99BE-4374-BF9F-0DF1D0086A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EFB2E-25EA-44AA-B80F-A548D3A16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C3DD1-9C5C-42EC-B611-E81160E5C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2DC43-F58E-4620-8991-7C8BB7835F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" descr="E:\IMAGES\BORDERS\PREMIUM\ALP50012.T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672138" y="4337050"/>
            <a:ext cx="34718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" name="Rectangle 2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0EE18C4-BF0B-41B7-85EA-E5F35E4E5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 M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 M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 M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 M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 M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 M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 M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RTI/Response%20to%20Intervention%20Goals%20%20%20%202010.doc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RTI/Student%20Monitoring%20Checklist.doc2.doc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RTI/Rti%20faculty%20meeting%209-20-10.pp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Study%20Group%20Chapter%20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RTI/Student%20data%20review%20sheet.doc" TargetMode="External"/><Relationship Id="rId2" Type="http://schemas.openxmlformats.org/officeDocument/2006/relationships/hyperlink" Target="file:///C:\Documents%20and%20Settings\lroberts\Local%20Settings\Temporary%20Internet%20Files\Documents\Student%20data%20review%20sheet.doc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RTI/Intervention2%20plan%20document.doc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Updated%20Tiered%20interventions%20model%20at%20YHS.doc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EXTRA%20HELP%20SIGN%20IN%20SHEET.doc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YHS%20RTI%20UPdate%201-10-11%20final2.pptx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RTI%20Envisioning%20Preparing%20and%20Enacting%20phases.doc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i="1" smtClean="0"/>
              <a:t>Professional Learning Communities</a:t>
            </a:r>
            <a:br>
              <a:rPr lang="en-US" sz="4000" i="1" smtClean="0"/>
            </a:br>
            <a:r>
              <a:rPr lang="en-US" sz="4000" i="1" smtClean="0"/>
              <a:t>and</a:t>
            </a:r>
            <a:br>
              <a:rPr lang="en-US" sz="4000" i="1" smtClean="0"/>
            </a:br>
            <a:r>
              <a:rPr lang="en-US" sz="4000" i="1" smtClean="0"/>
              <a:t>Response to Intervention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/>
              <a:t>Yorktown High School </a:t>
            </a:r>
          </a:p>
          <a:p>
            <a:pPr eaLnBrk="1" hangingPunct="1">
              <a:defRPr/>
            </a:pPr>
            <a:r>
              <a:rPr lang="en-US" smtClean="0"/>
              <a:t>Action Plan</a:t>
            </a:r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i="1" smtClean="0"/>
              <a:t>MOTIVATION</a:t>
            </a:r>
            <a:br>
              <a:rPr lang="en-US" sz="6000" b="1" i="1" smtClean="0"/>
            </a:br>
            <a:r>
              <a:rPr lang="en-US" sz="2800" i="1" smtClean="0"/>
              <a:t>What it means at YHS</a:t>
            </a:r>
            <a:endParaRPr lang="en-US" i="1" smtClean="0"/>
          </a:p>
        </p:txBody>
      </p:sp>
      <p:sp>
        <p:nvSpPr>
          <p:cNvPr id="6" name="TextBox 5"/>
          <p:cNvSpPr txBox="1"/>
          <p:nvPr/>
        </p:nvSpPr>
        <p:spPr>
          <a:xfrm>
            <a:off x="838200" y="2895600"/>
            <a:ext cx="7848600" cy="2178050"/>
          </a:xfrm>
          <a:prstGeom prst="rect">
            <a:avLst/>
          </a:prstGeom>
          <a:noFill/>
          <a:ln w="76200">
            <a:solidFill>
              <a:schemeClr val="accent4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/>
              <a:t>Motivation is a self-driven pursuit of an intrinsic or extrinsic</a:t>
            </a:r>
          </a:p>
          <a:p>
            <a:pPr algn="ctr">
              <a:defRPr/>
            </a:pPr>
            <a:r>
              <a:rPr lang="en-US" sz="4400"/>
              <a:t> goal.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Year One Reflection</a:t>
            </a:r>
          </a:p>
        </p:txBody>
      </p:sp>
      <p:sp>
        <p:nvSpPr>
          <p:cNvPr id="25602" name="Text Placeholder 3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3"/>
          </a:xfrm>
        </p:spPr>
        <p:txBody>
          <a:bodyPr/>
          <a:lstStyle/>
          <a:p>
            <a:pPr algn="ctr" eaLnBrk="1" hangingPunct="1"/>
            <a:r>
              <a:rPr lang="en-US" b="0" i="1" smtClean="0"/>
              <a:t>Reflections and Next Steps	</a:t>
            </a:r>
          </a:p>
        </p:txBody>
      </p:sp>
      <p:sp>
        <p:nvSpPr>
          <p:cNvPr id="25603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Goal setting for 2010- 2011 school year</a:t>
            </a:r>
          </a:p>
          <a:p>
            <a:pPr eaLnBrk="1" hangingPunct="1"/>
            <a:r>
              <a:rPr lang="en-US" smtClean="0"/>
              <a:t>Targeting grade 9</a:t>
            </a:r>
          </a:p>
          <a:p>
            <a:pPr eaLnBrk="1" hangingPunct="1"/>
            <a:r>
              <a:rPr lang="en-US" smtClean="0"/>
              <a:t>Restructuring of Learning Center</a:t>
            </a:r>
          </a:p>
          <a:p>
            <a:pPr eaLnBrk="1" hangingPunct="1"/>
            <a:r>
              <a:rPr lang="en-US" smtClean="0"/>
              <a:t>Restructuring of Study Hall</a:t>
            </a:r>
          </a:p>
          <a:p>
            <a:pPr eaLnBrk="1" hangingPunct="1"/>
            <a:r>
              <a:rPr lang="en-US" smtClean="0"/>
              <a:t>Curriculum Development</a:t>
            </a:r>
          </a:p>
          <a:p>
            <a:pPr eaLnBrk="1" hangingPunct="1"/>
            <a:r>
              <a:rPr lang="en-US" smtClean="0"/>
              <a:t>Summer work</a:t>
            </a:r>
          </a:p>
          <a:p>
            <a:pPr eaLnBrk="1" hangingPunct="1"/>
            <a:r>
              <a:rPr lang="en-US" smtClean="0">
                <a:hlinkClick r:id="rId2" action="ppaction://hlinkfile"/>
              </a:rPr>
              <a:t>YHS Goals</a:t>
            </a:r>
            <a:endParaRPr lang="en-US" smtClean="0"/>
          </a:p>
        </p:txBody>
      </p:sp>
      <p:sp>
        <p:nvSpPr>
          <p:cNvPr id="25604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 eaLnBrk="1" hangingPunct="1"/>
            <a:endParaRPr lang="en-US" b="0" i="1" smtClean="0"/>
          </a:p>
          <a:p>
            <a:pPr algn="ctr" eaLnBrk="1" hangingPunct="1"/>
            <a:endParaRPr lang="en-US" b="0" i="1" smtClean="0"/>
          </a:p>
          <a:p>
            <a:pPr algn="ctr" eaLnBrk="1" hangingPunct="1"/>
            <a:r>
              <a:rPr lang="en-US" b="0" i="1" smtClean="0"/>
              <a:t>Professional Learning Communities</a:t>
            </a:r>
          </a:p>
        </p:txBody>
      </p:sp>
      <p:sp>
        <p:nvSpPr>
          <p:cNvPr id="25605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Creation of YHS’s first Study Group for 2010 – 2011 school year focusing on teaching of literacy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Teacher Coordinator Study Group—PLC’s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Summer Work 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772400" cy="4114800"/>
          </a:xfrm>
        </p:spPr>
        <p:txBody>
          <a:bodyPr/>
          <a:lstStyle/>
          <a:p>
            <a:pPr eaLnBrk="1" hangingPunct="1"/>
            <a:endParaRPr lang="en-US" sz="2000" smtClean="0"/>
          </a:p>
          <a:p>
            <a:pPr eaLnBrk="1" hangingPunct="1"/>
            <a:r>
              <a:rPr lang="en-US" sz="2000" smtClean="0"/>
              <a:t>Collaboration with middle school to review incoming ninth grade data</a:t>
            </a:r>
          </a:p>
          <a:p>
            <a:pPr eaLnBrk="1" hangingPunct="1"/>
            <a:r>
              <a:rPr lang="en-US" sz="2000" smtClean="0"/>
              <a:t>Creation of an English Skills and Special Education English Skills classes for grade 9</a:t>
            </a:r>
          </a:p>
          <a:p>
            <a:pPr eaLnBrk="1" hangingPunct="1"/>
            <a:r>
              <a:rPr lang="en-US" sz="2000" smtClean="0"/>
              <a:t>Meeting with Teacher Coordinators</a:t>
            </a:r>
          </a:p>
          <a:p>
            <a:pPr eaLnBrk="1" hangingPunct="1"/>
            <a:r>
              <a:rPr lang="en-US" sz="2000" smtClean="0"/>
              <a:t>Meeting with Guidance Department</a:t>
            </a:r>
          </a:p>
          <a:p>
            <a:pPr eaLnBrk="1" hangingPunct="1"/>
            <a:r>
              <a:rPr lang="en-US" sz="2000" smtClean="0"/>
              <a:t>Restructuring of Learning Center</a:t>
            </a:r>
          </a:p>
          <a:p>
            <a:pPr eaLnBrk="1" hangingPunct="1"/>
            <a:r>
              <a:rPr lang="en-US" sz="2000" smtClean="0"/>
              <a:t>Restructuring of Study Hall along with curriculum development focusing on topics such as study skills and organization and progress monitoring targeting students</a:t>
            </a:r>
          </a:p>
          <a:p>
            <a:pPr eaLnBrk="1" hangingPunct="1"/>
            <a:r>
              <a:rPr lang="en-US" sz="2000" smtClean="0">
                <a:hlinkClick r:id="rId2" action="ppaction://hlinkfile"/>
              </a:rPr>
              <a:t>Progress monitoring document</a:t>
            </a:r>
            <a:endParaRPr lang="en-US" sz="2000" smtClean="0"/>
          </a:p>
          <a:p>
            <a:pPr eaLnBrk="1" hangingPunct="1"/>
            <a:r>
              <a:rPr lang="en-US" sz="2000" smtClean="0"/>
              <a:t>Creation of English 11 collaborative class</a:t>
            </a:r>
          </a:p>
          <a:p>
            <a:pPr eaLnBrk="1" hangingPunct="1"/>
            <a:endParaRPr lang="en-US" sz="2000" smtClean="0"/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YHS Plan Sharing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Presentation of RTI goals to:</a:t>
            </a:r>
          </a:p>
          <a:p>
            <a:pPr eaLnBrk="1" hangingPunct="1"/>
            <a:r>
              <a:rPr lang="en-US" sz="3600" i="1" smtClean="0"/>
              <a:t>Building and district administrators</a:t>
            </a:r>
          </a:p>
          <a:p>
            <a:pPr eaLnBrk="1" hangingPunct="1"/>
            <a:r>
              <a:rPr lang="en-US" sz="3600" i="1" smtClean="0"/>
              <a:t>Faculty and staff</a:t>
            </a:r>
          </a:p>
          <a:p>
            <a:pPr eaLnBrk="1" hangingPunct="1"/>
            <a:r>
              <a:rPr lang="en-US" sz="3600" i="1" smtClean="0"/>
              <a:t>Parents</a:t>
            </a:r>
          </a:p>
          <a:p>
            <a:pPr eaLnBrk="1" hangingPunct="1"/>
            <a:r>
              <a:rPr lang="en-US" sz="3600" i="1" smtClean="0"/>
              <a:t>Targeted students</a:t>
            </a:r>
          </a:p>
          <a:p>
            <a:pPr eaLnBrk="1" hangingPunct="1"/>
            <a:r>
              <a:rPr lang="en-US" sz="3600" i="1" smtClean="0">
                <a:hlinkClick r:id="rId2" action="ppaction://hlinkpres?slideindex=1&amp;slidetitle="/>
              </a:rPr>
              <a:t>Presentation</a:t>
            </a:r>
            <a:endParaRPr lang="en-US" sz="3600" i="1" smtClean="0"/>
          </a:p>
          <a:p>
            <a:pPr eaLnBrk="1" hangingPunct="1"/>
            <a:endParaRPr lang="en-US" sz="28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Professional Learning Communities Study Group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Introduction of Professional Learning Communities to Teacher Coordinators</a:t>
            </a:r>
          </a:p>
          <a:p>
            <a:pPr eaLnBrk="1" hangingPunct="1"/>
            <a:r>
              <a:rPr lang="en-US" sz="2400" smtClean="0"/>
              <a:t>Bi-weekly meetings with Teacher Coordinators to discuss curriculum updates focusing on RTI and PBIS</a:t>
            </a:r>
          </a:p>
          <a:p>
            <a:pPr eaLnBrk="1" hangingPunct="1"/>
            <a:r>
              <a:rPr lang="en-US" sz="2400" smtClean="0"/>
              <a:t>DuFour’s book distributed and monthly discussions of text</a:t>
            </a:r>
          </a:p>
          <a:p>
            <a:pPr eaLnBrk="1" hangingPunct="1"/>
            <a:r>
              <a:rPr lang="en-US" sz="2400" i="1" smtClean="0"/>
              <a:t>Still a work in progress</a:t>
            </a:r>
          </a:p>
          <a:p>
            <a:pPr eaLnBrk="1" hangingPunct="1"/>
            <a:r>
              <a:rPr lang="en-US" sz="2400" smtClean="0"/>
              <a:t>Newest text purchased and will be distributed this month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smtClean="0"/>
              <a:t>Buildingwide Study Group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We’re all teachers of literacy</a:t>
            </a:r>
          </a:p>
          <a:p>
            <a:r>
              <a:rPr lang="en-US" smtClean="0"/>
              <a:t>Teacher volunteers</a:t>
            </a:r>
          </a:p>
          <a:p>
            <a:r>
              <a:rPr lang="en-US" smtClean="0"/>
              <a:t>Meet twice monthly </a:t>
            </a:r>
          </a:p>
          <a:p>
            <a:r>
              <a:rPr lang="en-US" i="1" smtClean="0"/>
              <a:t>Do I Really Have To Teach Reading? </a:t>
            </a:r>
          </a:p>
          <a:p>
            <a:r>
              <a:rPr lang="en-US" i="1" smtClean="0"/>
              <a:t>I Read It, But I Don’t Get It</a:t>
            </a:r>
          </a:p>
          <a:p>
            <a:r>
              <a:rPr lang="en-US" smtClean="0">
                <a:hlinkClick r:id="rId2" action="ppaction://hlinkfile"/>
              </a:rPr>
              <a:t>Sample chapter summary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Maintaining Momentum…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Erin Ax visiting YHS consistently…</a:t>
            </a:r>
          </a:p>
          <a:p>
            <a:pPr eaLnBrk="1" hangingPunct="1"/>
            <a:r>
              <a:rPr lang="en-US" i="1" smtClean="0"/>
              <a:t>Meeting with Teacher Coordinators</a:t>
            </a:r>
          </a:p>
          <a:p>
            <a:pPr eaLnBrk="1" hangingPunct="1"/>
            <a:r>
              <a:rPr lang="en-US" i="1" smtClean="0"/>
              <a:t>Meeting with Guidance Department</a:t>
            </a:r>
          </a:p>
          <a:p>
            <a:pPr eaLnBrk="1" hangingPunct="1"/>
            <a:r>
              <a:rPr lang="en-US" i="1" smtClean="0"/>
              <a:t>Meeting with RTI team</a:t>
            </a:r>
          </a:p>
          <a:p>
            <a:pPr eaLnBrk="1" hangingPunct="1"/>
            <a:r>
              <a:rPr lang="en-US" i="1" smtClean="0"/>
              <a:t>Meeting with Learning Center staff</a:t>
            </a:r>
          </a:p>
          <a:p>
            <a:pPr eaLnBrk="1" hangingPunct="1"/>
            <a:r>
              <a:rPr lang="en-US" i="1" smtClean="0"/>
              <a:t>Meeting with Study Hall Staff</a:t>
            </a:r>
          </a:p>
          <a:p>
            <a:pPr eaLnBrk="1" hangingPunct="1"/>
            <a:r>
              <a:rPr lang="en-US" i="1" smtClean="0"/>
              <a:t>Meeting with Administrators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RTI Team Recommendation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en-US" sz="4800" smtClean="0"/>
          </a:p>
          <a:p>
            <a:pPr algn="ctr" eaLnBrk="1" hangingPunct="1">
              <a:buFontTx/>
              <a:buNone/>
            </a:pPr>
            <a:r>
              <a:rPr lang="en-US" sz="4800" smtClean="0"/>
              <a:t>Erin Ax formally addresses entire YHS Learning Community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RTI Team Reflections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Team debriefs focusing on…</a:t>
            </a:r>
          </a:p>
          <a:p>
            <a:pPr eaLnBrk="1" hangingPunct="1"/>
            <a:r>
              <a:rPr lang="en-US" i="1" smtClean="0"/>
              <a:t>Next steps</a:t>
            </a:r>
          </a:p>
          <a:p>
            <a:pPr eaLnBrk="1" hangingPunct="1"/>
            <a:r>
              <a:rPr lang="en-US" i="1" smtClean="0"/>
              <a:t>Continually meeting RTI goals</a:t>
            </a:r>
          </a:p>
          <a:p>
            <a:pPr eaLnBrk="1" hangingPunct="1">
              <a:buFontTx/>
              <a:buNone/>
            </a:pPr>
            <a:endParaRPr lang="en-US" sz="2400" i="1" smtClean="0"/>
          </a:p>
          <a:p>
            <a:pPr eaLnBrk="1" hangingPunct="1">
              <a:buFontTx/>
              <a:buNone/>
            </a:pPr>
            <a:r>
              <a:rPr lang="en-US" smtClean="0"/>
              <a:t>Essential question:</a:t>
            </a:r>
          </a:p>
          <a:p>
            <a:pPr algn="ctr" eaLnBrk="1" hangingPunct="1">
              <a:buFontTx/>
              <a:buNone/>
            </a:pPr>
            <a:r>
              <a:rPr lang="en-US" i="1" smtClean="0"/>
              <a:t>How do we ensure, work collaboratively to meet the individual needs of each learner?</a:t>
            </a:r>
          </a:p>
          <a:p>
            <a:pPr eaLnBrk="1" hangingPunct="1"/>
            <a:endParaRPr lang="en-US" i="1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RTI Team Next Steps…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en-US" sz="4400" smtClean="0"/>
          </a:p>
          <a:p>
            <a:pPr algn="ctr" eaLnBrk="1" hangingPunct="1">
              <a:buFontTx/>
              <a:buNone/>
            </a:pPr>
            <a:r>
              <a:rPr lang="en-US" sz="4400" smtClean="0"/>
              <a:t>Run progress report and/or report data of grade 9 students receiving a “D” or “F”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Focused thinking</a:t>
            </a:r>
            <a:r>
              <a:rPr lang="en-US" b="1" smtClean="0"/>
              <a:t>…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en-US" smtClean="0"/>
          </a:p>
          <a:p>
            <a:pPr algn="ctr" eaLnBrk="1" hangingPunct="1">
              <a:buFontTx/>
              <a:buNone/>
            </a:pPr>
            <a:r>
              <a:rPr lang="en-US" smtClean="0"/>
              <a:t>Coming together is a beginning; keeping</a:t>
            </a:r>
          </a:p>
          <a:p>
            <a:pPr algn="ctr" eaLnBrk="1" hangingPunct="1">
              <a:buFontTx/>
              <a:buNone/>
            </a:pPr>
            <a:r>
              <a:rPr lang="en-US" smtClean="0"/>
              <a:t>together is progress; working together is success. </a:t>
            </a:r>
          </a:p>
          <a:p>
            <a:pPr algn="ctr" eaLnBrk="1" hangingPunct="1">
              <a:buFontTx/>
              <a:buNone/>
            </a:pPr>
            <a:r>
              <a:rPr lang="en-US" smtClean="0"/>
              <a:t/>
            </a:r>
            <a:br>
              <a:rPr lang="en-US" smtClean="0"/>
            </a:br>
            <a:r>
              <a:rPr lang="en-US" i="1" smtClean="0"/>
              <a:t>---Henry Ford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RTI Team Data Review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4400" smtClean="0"/>
          </a:p>
          <a:p>
            <a:pPr eaLnBrk="1" hangingPunct="1"/>
            <a:r>
              <a:rPr lang="en-US" sz="4400" smtClean="0"/>
              <a:t>Collaboratively review data</a:t>
            </a:r>
          </a:p>
          <a:p>
            <a:pPr eaLnBrk="1" hangingPunct="1"/>
            <a:r>
              <a:rPr lang="en-US" sz="4400" smtClean="0"/>
              <a:t>Discuss data</a:t>
            </a:r>
          </a:p>
          <a:p>
            <a:pPr eaLnBrk="1" hangingPunct="1"/>
            <a:r>
              <a:rPr lang="en-US" sz="4400" smtClean="0"/>
              <a:t>What do we do with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RTI Team Recommendation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Creation of “Student Review Data” document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Document purpose:</a:t>
            </a:r>
          </a:p>
          <a:p>
            <a:pPr algn="ctr" eaLnBrk="1" hangingPunct="1">
              <a:buFontTx/>
              <a:buNone/>
            </a:pPr>
            <a:r>
              <a:rPr lang="en-US" sz="2800" i="1" smtClean="0"/>
              <a:t>Before we can make recommendations to support students, we must engage in intimate conversations with classroom teachers</a:t>
            </a:r>
            <a:r>
              <a:rPr lang="en-US" i="1" smtClean="0"/>
              <a:t>.</a:t>
            </a:r>
          </a:p>
          <a:p>
            <a:pPr algn="ctr" eaLnBrk="1" hangingPunct="1">
              <a:buFontTx/>
              <a:buNone/>
            </a:pPr>
            <a:r>
              <a:rPr lang="en-US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Student Data Review Document</a:t>
            </a:r>
          </a:p>
        </p:txBody>
      </p:sp>
      <p:sp>
        <p:nvSpPr>
          <p:cNvPr id="36866" name="Content Placeholder 6"/>
          <p:cNvSpPr>
            <a:spLocks noGrp="1"/>
          </p:cNvSpPr>
          <p:nvPr>
            <p:ph idx="4294967295"/>
          </p:nvPr>
        </p:nvSpPr>
        <p:spPr>
          <a:xfrm>
            <a:off x="0" y="1981200"/>
            <a:ext cx="7772400" cy="4114800"/>
          </a:xfrm>
        </p:spPr>
        <p:txBody>
          <a:bodyPr/>
          <a:lstStyle/>
          <a:p>
            <a:pPr eaLnBrk="1" hangingPunct="1"/>
            <a:endParaRPr lang="en-US" smtClean="0">
              <a:solidFill>
                <a:srgbClr val="262699"/>
              </a:solidFill>
            </a:endParaRPr>
          </a:p>
          <a:p>
            <a:pPr eaLnBrk="1" hangingPunct="1"/>
            <a:endParaRPr lang="en-US" smtClean="0">
              <a:solidFill>
                <a:srgbClr val="262699"/>
              </a:solidFill>
            </a:endParaRPr>
          </a:p>
          <a:p>
            <a:pPr eaLnBrk="1" hangingPunct="1">
              <a:buFontTx/>
              <a:buNone/>
            </a:pPr>
            <a:endParaRPr lang="en-US" smtClean="0">
              <a:solidFill>
                <a:srgbClr val="262699"/>
              </a:solidFill>
              <a:hlinkClick r:id="rId2" action="ppaction://hlinkfile"/>
            </a:endParaRPr>
          </a:p>
          <a:p>
            <a:pPr eaLnBrk="1" hangingPunct="1"/>
            <a:r>
              <a:rPr lang="en-US" smtClean="0">
                <a:solidFill>
                  <a:srgbClr val="262699"/>
                </a:solidFill>
                <a:hlinkClick r:id="rId3" action="ppaction://hlinkfile"/>
              </a:rPr>
              <a:t>Student Data Review Document</a:t>
            </a:r>
            <a:endParaRPr lang="en-US" smtClean="0">
              <a:solidFill>
                <a:srgbClr val="262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What do we do with this information?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 need to dig deeper!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Creation of Student Intervention Plan Document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>
                <a:hlinkClick r:id="rId2" action="ppaction://hlinkfile"/>
              </a:rPr>
              <a:t>Student Intervention Plan Document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Building Trends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Closer and deeper look at building trends</a:t>
            </a:r>
          </a:p>
          <a:p>
            <a:pPr eaLnBrk="1" hangingPunct="1"/>
            <a:r>
              <a:rPr lang="en-US" smtClean="0"/>
              <a:t>What are we collectively recognizing</a:t>
            </a:r>
          </a:p>
          <a:p>
            <a:pPr algn="ctr" eaLnBrk="1" hangingPunct="1">
              <a:buFontTx/>
              <a:buNone/>
            </a:pPr>
            <a:r>
              <a:rPr lang="en-US" b="1" smtClean="0"/>
              <a:t>Students are struggling in specific areas</a:t>
            </a:r>
            <a:r>
              <a:rPr lang="en-US" smtClean="0"/>
              <a:t>:</a:t>
            </a:r>
          </a:p>
          <a:p>
            <a:pPr eaLnBrk="1" hangingPunct="1"/>
            <a:r>
              <a:rPr lang="en-US" sz="2800" i="1" smtClean="0"/>
              <a:t>Homework</a:t>
            </a:r>
          </a:p>
          <a:p>
            <a:pPr eaLnBrk="1" hangingPunct="1"/>
            <a:r>
              <a:rPr lang="en-US" sz="2800" i="1" smtClean="0"/>
              <a:t>Motivation</a:t>
            </a:r>
          </a:p>
          <a:p>
            <a:pPr eaLnBrk="1" hangingPunct="1"/>
            <a:r>
              <a:rPr lang="en-US" sz="2800" i="1" smtClean="0"/>
              <a:t>Extra help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RTI Team Framework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Continued immersion into latest research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Development of YHS RTI Framework</a:t>
            </a:r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r>
              <a:rPr lang="en-US" smtClean="0">
                <a:hlinkClick r:id="rId2" action="ppaction://hlinkfile"/>
              </a:rPr>
              <a:t>Tiered Interventions at YHS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Framework Presentation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Present to RTI team</a:t>
            </a:r>
          </a:p>
          <a:p>
            <a:pPr eaLnBrk="1" hangingPunct="1"/>
            <a:r>
              <a:rPr lang="en-US" smtClean="0"/>
              <a:t>Present to Erin Ax</a:t>
            </a:r>
          </a:p>
          <a:p>
            <a:pPr eaLnBrk="1" hangingPunct="1"/>
            <a:r>
              <a:rPr lang="en-US" smtClean="0"/>
              <a:t>Reflect and revise with RTI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RTI Team Decisions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Review of building trends focusing on:</a:t>
            </a:r>
          </a:p>
          <a:p>
            <a:pPr eaLnBrk="1" hangingPunct="1"/>
            <a:r>
              <a:rPr lang="en-US" smtClean="0"/>
              <a:t>Extra help</a:t>
            </a:r>
          </a:p>
          <a:p>
            <a:pPr eaLnBrk="1" hangingPunct="1"/>
            <a:r>
              <a:rPr lang="en-US" smtClean="0"/>
              <a:t>Motivation</a:t>
            </a:r>
          </a:p>
          <a:p>
            <a:pPr eaLnBrk="1" hangingPunct="1"/>
            <a:r>
              <a:rPr lang="en-US" smtClean="0"/>
              <a:t>Homework</a:t>
            </a:r>
          </a:p>
          <a:p>
            <a:pPr algn="ctr" eaLnBrk="1" hangingPunct="1">
              <a:buFontTx/>
              <a:buNone/>
            </a:pPr>
            <a:r>
              <a:rPr lang="en-US" i="1" smtClean="0"/>
              <a:t>Team collectively decides to target</a:t>
            </a:r>
          </a:p>
          <a:p>
            <a:pPr algn="ctr" eaLnBrk="1" hangingPunct="1">
              <a:buFontTx/>
              <a:buNone/>
            </a:pPr>
            <a:r>
              <a:rPr lang="en-US" i="1" smtClean="0"/>
              <a:t> </a:t>
            </a:r>
            <a:r>
              <a:rPr lang="en-US" b="1" i="1" smtClean="0"/>
              <a:t>EXTRA HELP</a:t>
            </a:r>
            <a:r>
              <a:rPr lang="en-US" i="1" smtClean="0"/>
              <a:t> </a:t>
            </a:r>
          </a:p>
          <a:p>
            <a:pPr algn="ctr" eaLnBrk="1" hangingPunct="1">
              <a:buFontTx/>
              <a:buNone/>
            </a:pPr>
            <a:r>
              <a:rPr lang="en-US" i="1" smtClean="0"/>
              <a:t>as an intervention.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Next steps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Survey entire YHS Community…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endParaRPr lang="en-US" smtClean="0"/>
          </a:p>
          <a:p>
            <a:pPr algn="ctr" eaLnBrk="1" hangingPunct="1">
              <a:buFontTx/>
              <a:buNone/>
            </a:pPr>
            <a:r>
              <a:rPr lang="en-US" sz="4000" i="1" smtClean="0"/>
              <a:t>“How do you motivate students to come for extra help?”</a:t>
            </a:r>
          </a:p>
          <a:p>
            <a:pPr eaLnBrk="1" hangingPunct="1">
              <a:buFontTx/>
              <a:buNone/>
            </a:pPr>
            <a:endParaRPr lang="en-US" sz="40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 idx="4294967295"/>
          </p:nvPr>
        </p:nvSpPr>
        <p:spPr>
          <a:xfrm>
            <a:off x="228600" y="381000"/>
            <a:ext cx="6781800" cy="1143000"/>
          </a:xfrm>
        </p:spPr>
        <p:txBody>
          <a:bodyPr/>
          <a:lstStyle/>
          <a:p>
            <a:pPr eaLnBrk="1" hangingPunct="1"/>
            <a:r>
              <a:rPr lang="en-US" b="1" i="1" smtClean="0"/>
              <a:t>Extra Help Intervention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4294967295"/>
          </p:nvPr>
        </p:nvSpPr>
        <p:spPr>
          <a:xfrm>
            <a:off x="1066800" y="1524000"/>
            <a:ext cx="6781800" cy="4525963"/>
          </a:xfrm>
        </p:spPr>
        <p:txBody>
          <a:bodyPr/>
          <a:lstStyle/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Continue present practice of making students aware of extra help sessions by posting within classroom, department offices, website and/or verbally discussing</a:t>
            </a:r>
          </a:p>
          <a:p>
            <a:pPr eaLnBrk="1" hangingPunct="1"/>
            <a:r>
              <a:rPr lang="en-US" sz="2800" smtClean="0"/>
              <a:t>Creation of “Extra Help” bulletin board</a:t>
            </a:r>
          </a:p>
          <a:p>
            <a:pPr eaLnBrk="1" hangingPunct="1"/>
            <a:r>
              <a:rPr lang="en-US" sz="2800" smtClean="0">
                <a:hlinkClick r:id="rId2" action="ppaction://hlinkfile"/>
              </a:rPr>
              <a:t>Extra Help sign in sheet</a:t>
            </a:r>
            <a:endParaRPr lang="en-US" sz="2800" smtClean="0"/>
          </a:p>
          <a:p>
            <a:pPr eaLnBrk="1" hangingPunct="1"/>
            <a:r>
              <a:rPr lang="en-US" sz="2800" smtClean="0"/>
              <a:t>Provide Teacher Coordinators and Guidance Counselors with list of targeted students</a:t>
            </a:r>
          </a:p>
          <a:p>
            <a:pPr eaLnBrk="1" hangingPunct="1"/>
            <a:endParaRPr lang="en-US" sz="2800" smtClean="0"/>
          </a:p>
        </p:txBody>
      </p:sp>
      <p:sp>
        <p:nvSpPr>
          <p:cNvPr id="44035" name="Footer Placeholder 3"/>
          <p:cNvSpPr txBox="1">
            <a:spLocks noGrp="1"/>
          </p:cNvSpPr>
          <p:nvPr/>
        </p:nvSpPr>
        <p:spPr bwMode="auto">
          <a:xfrm>
            <a:off x="228600" y="66294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latin typeface="Arial" charset="0"/>
              </a:rPr>
              <a:t>Free Template from www.brainybetty.com</a:t>
            </a:r>
          </a:p>
        </p:txBody>
      </p:sp>
      <p:sp>
        <p:nvSpPr>
          <p:cNvPr id="44036" name="Slide Number Placeholder 4"/>
          <p:cNvSpPr txBox="1">
            <a:spLocks noGrp="1"/>
          </p:cNvSpPr>
          <p:nvPr/>
        </p:nvSpPr>
        <p:spPr bwMode="auto">
          <a:xfrm>
            <a:off x="6400800" y="6629400"/>
            <a:ext cx="76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674BA5C-0615-4451-92DD-AA27233E4DD5}" type="slidenum">
              <a:rPr lang="en-US" sz="1200">
                <a:latin typeface="Arial" charset="0"/>
              </a:rPr>
              <a:pPr algn="r"/>
              <a:t>29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The beginning</a:t>
            </a:r>
            <a:r>
              <a:rPr lang="en-US" b="1" smtClean="0"/>
              <a:t>…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267200"/>
          </a:xfrm>
        </p:spPr>
        <p:txBody>
          <a:bodyPr/>
          <a:lstStyle/>
          <a:p>
            <a:pPr eaLnBrk="1" hangingPunct="1"/>
            <a:r>
              <a:rPr lang="en-US" sz="2800" smtClean="0"/>
              <a:t>High School history</a:t>
            </a:r>
          </a:p>
          <a:p>
            <a:pPr eaLnBrk="1" hangingPunct="1"/>
            <a:r>
              <a:rPr lang="en-US" sz="2800" smtClean="0"/>
              <a:t>Leadership roles</a:t>
            </a:r>
          </a:p>
          <a:p>
            <a:pPr eaLnBrk="1" hangingPunct="1"/>
            <a:r>
              <a:rPr lang="en-US" sz="2800" smtClean="0"/>
              <a:t>Faculty and staff roles</a:t>
            </a:r>
          </a:p>
          <a:p>
            <a:pPr eaLnBrk="1" hangingPunct="1"/>
            <a:r>
              <a:rPr lang="en-US" sz="2800" smtClean="0"/>
              <a:t>Student roles</a:t>
            </a:r>
          </a:p>
          <a:p>
            <a:pPr eaLnBrk="1" hangingPunct="1"/>
            <a:r>
              <a:rPr lang="en-US" sz="2800" smtClean="0"/>
              <a:t>Parent roles</a:t>
            </a:r>
          </a:p>
          <a:p>
            <a:pPr eaLnBrk="1" hangingPunct="1"/>
            <a:r>
              <a:rPr lang="en-US" sz="2800" smtClean="0"/>
              <a:t>Community roles</a:t>
            </a:r>
          </a:p>
          <a:p>
            <a:pPr algn="ctr" eaLnBrk="1" hangingPunct="1">
              <a:buFontTx/>
              <a:buNone/>
            </a:pPr>
            <a:r>
              <a:rPr lang="en-US" smtClean="0"/>
              <a:t>	</a:t>
            </a:r>
            <a:r>
              <a:rPr lang="en-US" sz="2400" i="1" smtClean="0"/>
              <a:t>How do we inspire students, parents and staff to strive together for excellence? </a:t>
            </a: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i="1" smtClean="0"/>
          </a:p>
          <a:p>
            <a:pPr eaLnBrk="1" hangingPunct="1"/>
            <a:r>
              <a:rPr lang="en-US" smtClean="0"/>
              <a:t>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Simultaneously Happening…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b="1" i="1" smtClean="0"/>
              <a:t>PBIS (Positive Behavior Intervention Supports</a:t>
            </a:r>
            <a:r>
              <a:rPr lang="en-US" smtClean="0"/>
              <a:t>)</a:t>
            </a:r>
          </a:p>
          <a:p>
            <a:pPr eaLnBrk="1" hangingPunct="1"/>
            <a:r>
              <a:rPr lang="en-US" smtClean="0"/>
              <a:t>Team was formed consisting of teachers, social worker, guidance counselor, and an administrator</a:t>
            </a:r>
          </a:p>
          <a:p>
            <a:pPr eaLnBrk="1" hangingPunct="1"/>
            <a:r>
              <a:rPr lang="en-US" smtClean="0"/>
              <a:t>Attending training and meeting buildingwide to process new 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i="1" smtClean="0"/>
              <a:t>How do we ensure YHS Community support?</a:t>
            </a:r>
          </a:p>
        </p:txBody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RTI changes happening</a:t>
            </a:r>
          </a:p>
          <a:p>
            <a:pPr eaLnBrk="1" hangingPunct="1"/>
            <a:r>
              <a:rPr lang="en-US" smtClean="0"/>
              <a:t>PBIS changes happening</a:t>
            </a:r>
          </a:p>
          <a:p>
            <a:pPr eaLnBrk="1" hangingPunct="1"/>
            <a:r>
              <a:rPr lang="en-US" smtClean="0"/>
              <a:t>Brief overview of PBIS to faculty and staff</a:t>
            </a:r>
          </a:p>
          <a:p>
            <a:pPr eaLnBrk="1" hangingPunct="1"/>
            <a:r>
              <a:rPr lang="en-US" smtClean="0"/>
              <a:t>Share that we will survey entire YHS learning community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800" i="1" smtClean="0"/>
              <a:t>What are your schoolwide expectations for positive behavior?</a:t>
            </a:r>
          </a:p>
        </p:txBody>
      </p:sp>
      <p:sp>
        <p:nvSpPr>
          <p:cNvPr id="47106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4"/>
          <p:cNvSpPr txBox="1">
            <a:spLocks noChangeArrowheads="1"/>
          </p:cNvSpPr>
          <p:nvPr/>
        </p:nvSpPr>
        <p:spPr bwMode="auto">
          <a:xfrm>
            <a:off x="2057400" y="2514600"/>
            <a:ext cx="52578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200" b="1" i="1">
                <a:latin typeface="Gill Sans Ultra Bold" pitchFamily="34" charset="0"/>
              </a:rPr>
              <a:t>RESPECT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i="1" smtClean="0"/>
              <a:t>RTI Team Next Steps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i="1" smtClean="0"/>
              <a:t>Extra help focus</a:t>
            </a:r>
          </a:p>
          <a:p>
            <a:pPr eaLnBrk="1" hangingPunct="1"/>
            <a:r>
              <a:rPr lang="en-US" smtClean="0"/>
              <a:t>How do we begin to collect data on the effectiveness of extra help?</a:t>
            </a:r>
          </a:p>
          <a:p>
            <a:pPr eaLnBrk="1" hangingPunct="1"/>
            <a:r>
              <a:rPr lang="en-US" smtClean="0"/>
              <a:t>How do we share our new learnings with our YHS community?</a:t>
            </a:r>
          </a:p>
          <a:p>
            <a:pPr eaLnBrk="1" hangingPunct="1"/>
            <a:r>
              <a:rPr lang="en-US" smtClean="0"/>
              <a:t>Team decides to present at next faculty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Faculty Meeting Update</a:t>
            </a: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algn="ctr" eaLnBrk="1" hangingPunct="1">
              <a:buFontTx/>
              <a:buNone/>
            </a:pPr>
            <a:r>
              <a:rPr lang="en-US" sz="3600" smtClean="0">
                <a:hlinkClick r:id="rId2" action="ppaction://hlinkpres?slideindex=1&amp;slidetitle="/>
              </a:rPr>
              <a:t>RTI and PBIS update presentation</a:t>
            </a:r>
            <a:endParaRPr lang="en-US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Next Steps…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Continued work with Erin Ax</a:t>
            </a:r>
          </a:p>
          <a:p>
            <a:pPr eaLnBrk="1" hangingPunct="1"/>
            <a:r>
              <a:rPr lang="en-US" smtClean="0"/>
              <a:t>Data analysis</a:t>
            </a:r>
          </a:p>
          <a:p>
            <a:pPr eaLnBrk="1" hangingPunct="1"/>
            <a:r>
              <a:rPr lang="en-US" smtClean="0"/>
              <a:t>RTI and PBIS teams joint goal setting</a:t>
            </a:r>
          </a:p>
          <a:p>
            <a:pPr eaLnBrk="1" hangingPunct="1"/>
            <a:r>
              <a:rPr lang="en-US" smtClean="0"/>
              <a:t>Reflection and review of work</a:t>
            </a:r>
          </a:p>
          <a:p>
            <a:pPr eaLnBrk="1" hangingPunct="1"/>
            <a:r>
              <a:rPr lang="en-US" smtClean="0"/>
              <a:t>Sharing of best practices at faculty meetings</a:t>
            </a:r>
          </a:p>
          <a:p>
            <a:pPr eaLnBrk="1" hangingPunct="1"/>
            <a:r>
              <a:rPr lang="en-US" smtClean="0"/>
              <a:t>Communication and collaboration with YHS community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smtClean="0"/>
              <a:t>Action Plan Document 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n-US" sz="4800" smtClean="0"/>
          </a:p>
          <a:p>
            <a:pPr algn="ctr">
              <a:buFontTx/>
              <a:buNone/>
            </a:pPr>
            <a:r>
              <a:rPr lang="en-US" sz="4800" smtClean="0">
                <a:hlinkClick r:id="rId2" action="ppaction://hlinkfile"/>
              </a:rPr>
              <a:t>Action Plan</a:t>
            </a:r>
            <a:endParaRPr lang="en-US" sz="4800" smtClean="0"/>
          </a:p>
          <a:p>
            <a:endParaRPr lang="en-US" sz="4800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/>
          <a:p>
            <a:r>
              <a:rPr lang="en-US" sz="6000" b="1" i="1" smtClean="0"/>
              <a:t>Reflection</a:t>
            </a:r>
          </a:p>
        </p:txBody>
      </p:sp>
      <p:sp>
        <p:nvSpPr>
          <p:cNvPr id="53250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600" smtClean="0"/>
              <a:t>Be the change you wish to see in the world.</a:t>
            </a:r>
          </a:p>
          <a:p>
            <a:pPr>
              <a:lnSpc>
                <a:spcPct val="80000"/>
              </a:lnSpc>
            </a:pPr>
            <a:endParaRPr lang="en-US" sz="2400" smtClean="0"/>
          </a:p>
          <a:p>
            <a:pPr>
              <a:lnSpc>
                <a:spcPct val="80000"/>
              </a:lnSpc>
            </a:pPr>
            <a:r>
              <a:rPr lang="en-US" sz="2400" i="1" smtClean="0"/>
              <a:t>---Gandhi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i="1" smtClean="0"/>
              <a:t>Joining Yorktown High School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Summer of 2009</a:t>
            </a:r>
          </a:p>
          <a:p>
            <a:pPr eaLnBrk="1" hangingPunct="1"/>
            <a:r>
              <a:rPr lang="en-US" sz="2800" smtClean="0"/>
              <a:t>Personal and professional history with YCSD</a:t>
            </a:r>
          </a:p>
          <a:p>
            <a:pPr eaLnBrk="1" hangingPunct="1"/>
            <a:r>
              <a:rPr lang="en-US" sz="2800" smtClean="0"/>
              <a:t>Development of entry plan focusing on culture, faculty, staff, and students</a:t>
            </a:r>
          </a:p>
          <a:p>
            <a:pPr eaLnBrk="1" hangingPunct="1"/>
            <a:r>
              <a:rPr lang="en-US" sz="2800" smtClean="0"/>
              <a:t>Goal setting</a:t>
            </a:r>
          </a:p>
          <a:p>
            <a:pPr eaLnBrk="1" hangingPunct="1"/>
            <a:r>
              <a:rPr lang="en-US" sz="2800" smtClean="0"/>
              <a:t>Elementary educator leading a high school</a:t>
            </a:r>
          </a:p>
          <a:p>
            <a:pPr eaLnBrk="1" hangingPunct="1"/>
            <a:r>
              <a:rPr lang="en-US" sz="2800" smtClean="0"/>
              <a:t>Development of trust</a:t>
            </a:r>
          </a:p>
          <a:p>
            <a:pPr eaLnBrk="1" hangingPunct="1"/>
            <a:r>
              <a:rPr lang="en-US" sz="2800" smtClean="0"/>
              <a:t>Relationship building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YHS Goals and Objectives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3886200"/>
          </a:xfrm>
        </p:spPr>
        <p:txBody>
          <a:bodyPr/>
          <a:lstStyle/>
          <a:p>
            <a:pPr eaLnBrk="1" hangingPunct="1"/>
            <a:r>
              <a:rPr lang="en-US" sz="2800" smtClean="0"/>
              <a:t>Build a professional learning community which focuses on collaboration, use of data, and progress monitoring</a:t>
            </a:r>
          </a:p>
          <a:p>
            <a:pPr eaLnBrk="1" hangingPunct="1"/>
            <a:r>
              <a:rPr lang="en-US" sz="2800" smtClean="0"/>
              <a:t>Educate faculty and staff about Response to Intervention</a:t>
            </a:r>
          </a:p>
          <a:p>
            <a:pPr eaLnBrk="1" hangingPunct="1"/>
            <a:r>
              <a:rPr lang="en-US" sz="2800" smtClean="0"/>
              <a:t>Increase student achievement under the RTI lens</a:t>
            </a:r>
          </a:p>
          <a:p>
            <a:pPr eaLnBrk="1" hangingPunct="1"/>
            <a:r>
              <a:rPr lang="en-US" sz="2800" smtClean="0"/>
              <a:t>Create a positive teaching and learning environment for all under the PBIS lens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Creation of RTI Team</a:t>
            </a:r>
          </a:p>
        </p:txBody>
      </p:sp>
      <p:sp>
        <p:nvSpPr>
          <p:cNvPr id="20482" name="Content Placeholder 6"/>
          <p:cNvSpPr>
            <a:spLocks noGrp="1"/>
          </p:cNvSpPr>
          <p:nvPr>
            <p:ph idx="1"/>
          </p:nvPr>
        </p:nvSpPr>
        <p:spPr>
          <a:xfrm>
            <a:off x="533400" y="1676400"/>
            <a:ext cx="7772400" cy="4114800"/>
          </a:xfrm>
        </p:spPr>
        <p:txBody>
          <a:bodyPr/>
          <a:lstStyle/>
          <a:p>
            <a:pPr eaLnBrk="1" hangingPunct="1"/>
            <a:r>
              <a:rPr lang="en-US" sz="2800" smtClean="0"/>
              <a:t>Surveying of faculty and staff --- seed dropping 2009- 2010</a:t>
            </a:r>
          </a:p>
          <a:p>
            <a:pPr eaLnBrk="1" hangingPunct="1"/>
            <a:r>
              <a:rPr lang="en-US" sz="2800" smtClean="0"/>
              <a:t>Creation of RTI team</a:t>
            </a:r>
          </a:p>
          <a:p>
            <a:pPr eaLnBrk="1" hangingPunct="1"/>
            <a:r>
              <a:rPr lang="en-US" sz="2800" smtClean="0"/>
              <a:t>Immersion into latest research</a:t>
            </a:r>
          </a:p>
          <a:p>
            <a:pPr eaLnBrk="1" hangingPunct="1"/>
            <a:r>
              <a:rPr lang="en-US" sz="2800" smtClean="0"/>
              <a:t>What is RTI</a:t>
            </a:r>
          </a:p>
          <a:p>
            <a:pPr eaLnBrk="1" hangingPunct="1"/>
            <a:r>
              <a:rPr lang="en-US" sz="2800" smtClean="0"/>
              <a:t>Why RTI</a:t>
            </a:r>
          </a:p>
          <a:p>
            <a:pPr eaLnBrk="1" hangingPunct="1"/>
            <a:r>
              <a:rPr lang="en-US" sz="2800" smtClean="0"/>
              <a:t>How RTI can benefit YHS</a:t>
            </a:r>
          </a:p>
          <a:p>
            <a:pPr eaLnBrk="1" hangingPunct="1"/>
            <a:r>
              <a:rPr lang="en-US" sz="2800" smtClean="0"/>
              <a:t>Training with Jim Wright</a:t>
            </a:r>
          </a:p>
          <a:p>
            <a:pPr eaLnBrk="1" hangingPunct="1"/>
            <a:r>
              <a:rPr lang="en-US" sz="2800" smtClean="0"/>
              <a:t>Solidify the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RTI Consultant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Erin Ax—district funded</a:t>
            </a:r>
          </a:p>
          <a:p>
            <a:pPr eaLnBrk="1" hangingPunct="1"/>
            <a:r>
              <a:rPr lang="en-US" sz="2400" smtClean="0"/>
              <a:t>Guidance Department</a:t>
            </a:r>
          </a:p>
          <a:p>
            <a:pPr eaLnBrk="1" hangingPunct="1"/>
            <a:r>
              <a:rPr lang="en-US" sz="2400" smtClean="0"/>
              <a:t>Teacher Coordinators</a:t>
            </a:r>
          </a:p>
          <a:p>
            <a:pPr eaLnBrk="1" hangingPunct="1"/>
            <a:r>
              <a:rPr lang="en-US" sz="2400" smtClean="0"/>
              <a:t>Learning Center Staff</a:t>
            </a:r>
          </a:p>
          <a:p>
            <a:pPr eaLnBrk="1" hangingPunct="1"/>
            <a:r>
              <a:rPr lang="en-US" sz="2400" smtClean="0"/>
              <a:t>Administrators</a:t>
            </a:r>
          </a:p>
          <a:p>
            <a:pPr eaLnBrk="1" hangingPunct="1"/>
            <a:r>
              <a:rPr lang="en-US" sz="2400" smtClean="0"/>
              <a:t>RTI team</a:t>
            </a:r>
          </a:p>
          <a:p>
            <a:pPr eaLnBrk="1" hangingPunct="1">
              <a:buFontTx/>
              <a:buNone/>
            </a:pPr>
            <a:r>
              <a:rPr lang="en-US" smtClean="0"/>
              <a:t>Focusing on:</a:t>
            </a:r>
          </a:p>
          <a:p>
            <a:pPr eaLnBrk="1" hangingPunct="1"/>
            <a:r>
              <a:rPr lang="en-US" sz="2400" smtClean="0"/>
              <a:t>What is RTI</a:t>
            </a:r>
          </a:p>
          <a:p>
            <a:pPr eaLnBrk="1" hangingPunct="1"/>
            <a:r>
              <a:rPr lang="en-US" sz="2400" smtClean="0"/>
              <a:t>Role and impact at the secondary level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Team Decision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Formally present Response to</a:t>
            </a:r>
          </a:p>
          <a:p>
            <a:pPr eaLnBrk="1" hangingPunct="1">
              <a:buFontTx/>
              <a:buNone/>
            </a:pPr>
            <a:r>
              <a:rPr lang="en-US" smtClean="0"/>
              <a:t>Intervention to the faculty and staff</a:t>
            </a:r>
          </a:p>
          <a:p>
            <a:pPr eaLnBrk="1" hangingPunct="1"/>
            <a:r>
              <a:rPr lang="en-US" sz="2400" smtClean="0"/>
              <a:t>What is RTI</a:t>
            </a:r>
          </a:p>
          <a:p>
            <a:pPr eaLnBrk="1" hangingPunct="1"/>
            <a:r>
              <a:rPr lang="en-US" sz="2400" smtClean="0"/>
              <a:t>RTI common terms</a:t>
            </a:r>
          </a:p>
          <a:p>
            <a:pPr eaLnBrk="1" hangingPunct="1"/>
            <a:r>
              <a:rPr lang="en-US" sz="2400" smtClean="0"/>
              <a:t>Tiered model</a:t>
            </a:r>
          </a:p>
          <a:p>
            <a:pPr eaLnBrk="1" hangingPunct="1"/>
            <a:r>
              <a:rPr lang="en-US" sz="2400" smtClean="0"/>
              <a:t>Why RTI</a:t>
            </a:r>
          </a:p>
          <a:p>
            <a:pPr eaLnBrk="1" hangingPunct="1"/>
            <a:r>
              <a:rPr lang="en-US" sz="2400" smtClean="0"/>
              <a:t>What can RTI do for YHS</a:t>
            </a:r>
          </a:p>
          <a:p>
            <a:pPr eaLnBrk="1" hangingPunct="1"/>
            <a:r>
              <a:rPr lang="en-US" sz="2400" smtClean="0"/>
              <a:t>Future Steps</a:t>
            </a:r>
          </a:p>
          <a:p>
            <a:pPr eaLnBrk="1" hangingPunct="1"/>
            <a:r>
              <a:rPr lang="en-US" sz="2400" smtClean="0"/>
              <a:t>Introduction of RTI team</a:t>
            </a:r>
            <a:br>
              <a:rPr lang="en-US" sz="2400" smtClean="0"/>
            </a:br>
            <a:endParaRPr lang="en-US" sz="2400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/>
              <a:t>Motivation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Discussion buzz about how RTI will impact our work at YHS</a:t>
            </a:r>
          </a:p>
          <a:p>
            <a:pPr eaLnBrk="1" hangingPunct="1"/>
            <a:r>
              <a:rPr lang="en-US" smtClean="0"/>
              <a:t>How do we help students to succeed when so many aren’t motivated</a:t>
            </a:r>
          </a:p>
          <a:p>
            <a:pPr eaLnBrk="1" hangingPunct="1"/>
            <a:r>
              <a:rPr lang="en-US" smtClean="0"/>
              <a:t>Creation of a schoolwide definition of motivation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rgeousGarden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GorgeousGarden</Template>
  <TotalTime>705</TotalTime>
  <Words>1026</Words>
  <Application>Microsoft Office PowerPoint</Application>
  <PresentationFormat>On-screen Show (4:3)</PresentationFormat>
  <Paragraphs>237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GorgeousGarden</vt:lpstr>
      <vt:lpstr>Professional Learning Communities and Response to Intervention</vt:lpstr>
      <vt:lpstr>Focused thinking…</vt:lpstr>
      <vt:lpstr>The beginning…</vt:lpstr>
      <vt:lpstr>Joining Yorktown High School</vt:lpstr>
      <vt:lpstr>YHS Goals and Objectives</vt:lpstr>
      <vt:lpstr>Creation of RTI Team</vt:lpstr>
      <vt:lpstr>RTI Consultant</vt:lpstr>
      <vt:lpstr>Team Decision</vt:lpstr>
      <vt:lpstr>Motivation</vt:lpstr>
      <vt:lpstr>MOTIVATION What it means at YHS</vt:lpstr>
      <vt:lpstr>Year One Reflection</vt:lpstr>
      <vt:lpstr>Summer Work </vt:lpstr>
      <vt:lpstr>YHS Plan Sharing</vt:lpstr>
      <vt:lpstr>Professional Learning Communities Study Group</vt:lpstr>
      <vt:lpstr>Buildingwide Study Group</vt:lpstr>
      <vt:lpstr>Maintaining Momentum…</vt:lpstr>
      <vt:lpstr>RTI Team Recommendation</vt:lpstr>
      <vt:lpstr>RTI Team Reflections</vt:lpstr>
      <vt:lpstr>RTI Team Next Steps…</vt:lpstr>
      <vt:lpstr>RTI Team Data Review</vt:lpstr>
      <vt:lpstr>RTI Team Recommendation</vt:lpstr>
      <vt:lpstr>Student Data Review Document</vt:lpstr>
      <vt:lpstr>What do we do with this information?</vt:lpstr>
      <vt:lpstr>Building Trends</vt:lpstr>
      <vt:lpstr>RTI Team Framework</vt:lpstr>
      <vt:lpstr>Framework Presentation</vt:lpstr>
      <vt:lpstr>RTI Team Decisions</vt:lpstr>
      <vt:lpstr>Next steps</vt:lpstr>
      <vt:lpstr>Extra Help Intervention</vt:lpstr>
      <vt:lpstr>Simultaneously Happening…</vt:lpstr>
      <vt:lpstr>How do we ensure YHS Community support?</vt:lpstr>
      <vt:lpstr>What are your schoolwide expectations for positive behavior?</vt:lpstr>
      <vt:lpstr>Slide 33</vt:lpstr>
      <vt:lpstr>RTI Team Next Steps</vt:lpstr>
      <vt:lpstr>Faculty Meeting Update</vt:lpstr>
      <vt:lpstr>Next Steps…</vt:lpstr>
      <vt:lpstr>Action Plan Document </vt:lpstr>
      <vt:lpstr>Reflection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Learning Communities</dc:title>
  <dc:creator>Lori Roberts</dc:creator>
  <cp:lastModifiedBy>lallen</cp:lastModifiedBy>
  <cp:revision>32</cp:revision>
  <dcterms:created xsi:type="dcterms:W3CDTF">2011-01-07T17:13:57Z</dcterms:created>
  <dcterms:modified xsi:type="dcterms:W3CDTF">2011-01-13T22:14:50Z</dcterms:modified>
</cp:coreProperties>
</file>